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</p:sldMasterIdLst>
  <p:notesMasterIdLst>
    <p:notesMasterId r:id="rId28"/>
  </p:notesMasterIdLst>
  <p:sldIdLst>
    <p:sldId id="283" r:id="rId4"/>
    <p:sldId id="293" r:id="rId5"/>
    <p:sldId id="258" r:id="rId6"/>
    <p:sldId id="259" r:id="rId7"/>
    <p:sldId id="260" r:id="rId8"/>
    <p:sldId id="261" r:id="rId9"/>
    <p:sldId id="262" r:id="rId10"/>
    <p:sldId id="288" r:id="rId11"/>
    <p:sldId id="289" r:id="rId12"/>
    <p:sldId id="287" r:id="rId13"/>
    <p:sldId id="265" r:id="rId14"/>
    <p:sldId id="266" r:id="rId15"/>
    <p:sldId id="267" r:id="rId16"/>
    <p:sldId id="268" r:id="rId17"/>
    <p:sldId id="270" r:id="rId18"/>
    <p:sldId id="271" r:id="rId19"/>
    <p:sldId id="273" r:id="rId20"/>
    <p:sldId id="275" r:id="rId21"/>
    <p:sldId id="276" r:id="rId22"/>
    <p:sldId id="277" r:id="rId23"/>
    <p:sldId id="278" r:id="rId24"/>
    <p:sldId id="290" r:id="rId25"/>
    <p:sldId id="291" r:id="rId26"/>
    <p:sldId id="292" r:id="rId27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2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512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C5635-8F25-4C52-B3D9-4D8B2B555562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C5F21-24AF-4F88-9C4C-579D186FE2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39795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90429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27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36867" name="Shape 279"/>
          <p:cNvSpPr>
            <a:spLocks noGrp="1"/>
          </p:cNvSpPr>
          <p:nvPr>
            <p:ph type="body" idx="1"/>
          </p:nvPr>
        </p:nvSpPr>
        <p:spPr>
          <a:xfrm>
            <a:off x="681038" y="4721225"/>
            <a:ext cx="5445125" cy="4471988"/>
          </a:xfrm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zh-TW" altLang="zh-TW" smtClean="0">
              <a:latin typeface="Times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Times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5518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1772816"/>
            <a:ext cx="7772400" cy="4246984"/>
          </a:xfrm>
          <a:prstGeom prst="rect">
            <a:avLst/>
          </a:prstGeom>
        </p:spPr>
        <p:txBody>
          <a:bodyPr/>
          <a:lstStyle>
            <a:lvl1pPr>
              <a:buClr>
                <a:srgbClr val="095AA6"/>
              </a:buClr>
              <a:buFont typeface="Wingdings" pitchFamily="2" charset="2"/>
              <a:buChar char="u"/>
              <a:defRPr>
                <a:latin typeface="標楷體" pitchFamily="65" charset="-120"/>
                <a:ea typeface="標楷體" pitchFamily="65" charset="-120"/>
              </a:defRPr>
            </a:lvl1pPr>
            <a:lvl2pPr>
              <a:buClr>
                <a:srgbClr val="095AA6"/>
              </a:buClr>
              <a:buFont typeface="Wingdings" pitchFamily="2" charset="2"/>
              <a:buChar char="Ø"/>
              <a:defRPr sz="2000">
                <a:latin typeface="標楷體" pitchFamily="65" charset="-120"/>
                <a:ea typeface="標楷體" pitchFamily="65" charset="-120"/>
              </a:defRPr>
            </a:lvl2pPr>
            <a:lvl3pPr>
              <a:buClr>
                <a:srgbClr val="095AA6"/>
              </a:buClr>
              <a:buFont typeface="Wingdings" pitchFamily="2" charset="2"/>
              <a:buChar char="ü"/>
              <a:defRPr sz="1800">
                <a:latin typeface="標楷體" pitchFamily="65" charset="-120"/>
                <a:ea typeface="標楷體" pitchFamily="65" charset="-120"/>
              </a:defRPr>
            </a:lvl3pPr>
            <a:lvl4pPr>
              <a:buClr>
                <a:srgbClr val="095AA6"/>
              </a:buClr>
              <a:buFont typeface="Wingdings" pitchFamily="2" charset="2"/>
              <a:buChar char="ü"/>
              <a:defRPr sz="1800">
                <a:latin typeface="標楷體" pitchFamily="65" charset="-120"/>
                <a:ea typeface="標楷體" pitchFamily="65" charset="-120"/>
              </a:defRPr>
            </a:lvl4pPr>
            <a:lvl5pPr>
              <a:buClr>
                <a:srgbClr val="095AA6"/>
              </a:buClr>
              <a:buFont typeface="Wingdings" pitchFamily="2" charset="2"/>
              <a:buChar char="ü"/>
              <a:defRPr sz="1800"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 idx="13"/>
          </p:nvPr>
        </p:nvSpPr>
        <p:spPr>
          <a:xfrm>
            <a:off x="685800" y="457201"/>
            <a:ext cx="7772400" cy="95567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4"/>
          </p:nvPr>
        </p:nvSpPr>
        <p:spPr>
          <a:xfrm>
            <a:off x="685800" y="61722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5"/>
          </p:nvPr>
        </p:nvSpPr>
        <p:spPr>
          <a:xfrm>
            <a:off x="3124200" y="6172200"/>
            <a:ext cx="2895600" cy="4572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6"/>
          </p:nvPr>
        </p:nvSpPr>
        <p:spPr>
          <a:xfrm>
            <a:off x="6246813" y="6508750"/>
            <a:ext cx="596900" cy="312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676DF9-D80F-4036-922A-9D07B1B5DA3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50909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9F45C5-ED12-4014-A733-A5A06F05FB99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5868144" y="6381328"/>
            <a:ext cx="648072" cy="216024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730F43-4FEF-4C62-AF44-85C297394291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5868144" y="6381328"/>
            <a:ext cx="648072" cy="216024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AE2E4A-F9CC-4EF9-9E77-DE3CF770B2F6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2E8A1D-6975-4F9E-9FE5-0E6EF6E42C99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C4364C-8826-4137-8D5B-33946D364501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B95179-F2A6-43C1-BD70-D9EB5144F04F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51C71C-199A-45A8-9D56-E39C52D73FF0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A4D068-CF65-42F6-ABFB-3CBF5BD2CB08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861705-7C97-4E52-917D-87090C476A20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A977EF-9DC4-4DF8-83DE-EAA07F510457}" type="datetime1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68202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34744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830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751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4635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52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607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767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804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546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5918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9740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760B-C6B3-4505-83C3-70682B196967}" type="datetimeFigureOut">
              <a:rPr lang="zh-TW" altLang="en-US">
                <a:solidFill>
                  <a:prstClr val="black"/>
                </a:solidFill>
              </a:rPr>
              <a:pPr/>
              <a:t>2019/9/18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B27181-1DB2-4AF7-8A6C-889D92378B73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4494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1772816"/>
            <a:ext cx="7772400" cy="4246984"/>
          </a:xfrm>
          <a:prstGeom prst="rect">
            <a:avLst/>
          </a:prstGeom>
        </p:spPr>
        <p:txBody>
          <a:bodyPr/>
          <a:lstStyle>
            <a:lvl1pPr>
              <a:buClr>
                <a:srgbClr val="095AA6"/>
              </a:buClr>
              <a:buFont typeface="Wingdings" pitchFamily="2" charset="2"/>
              <a:buChar char="u"/>
              <a:defRPr>
                <a:latin typeface="標楷體" pitchFamily="65" charset="-120"/>
                <a:ea typeface="標楷體" pitchFamily="65" charset="-120"/>
              </a:defRPr>
            </a:lvl1pPr>
            <a:lvl2pPr>
              <a:buClr>
                <a:srgbClr val="095AA6"/>
              </a:buClr>
              <a:buFont typeface="Wingdings" pitchFamily="2" charset="2"/>
              <a:buChar char="Ø"/>
              <a:defRPr sz="2000">
                <a:latin typeface="標楷體" pitchFamily="65" charset="-120"/>
                <a:ea typeface="標楷體" pitchFamily="65" charset="-120"/>
              </a:defRPr>
            </a:lvl2pPr>
            <a:lvl3pPr>
              <a:buClr>
                <a:srgbClr val="095AA6"/>
              </a:buClr>
              <a:buFont typeface="Wingdings" pitchFamily="2" charset="2"/>
              <a:buChar char="ü"/>
              <a:defRPr sz="1800">
                <a:latin typeface="標楷體" pitchFamily="65" charset="-120"/>
                <a:ea typeface="標楷體" pitchFamily="65" charset="-120"/>
              </a:defRPr>
            </a:lvl3pPr>
            <a:lvl4pPr>
              <a:buClr>
                <a:srgbClr val="095AA6"/>
              </a:buClr>
              <a:buFont typeface="Wingdings" pitchFamily="2" charset="2"/>
              <a:buChar char="ü"/>
              <a:defRPr sz="1800">
                <a:latin typeface="標楷體" pitchFamily="65" charset="-120"/>
                <a:ea typeface="標楷體" pitchFamily="65" charset="-120"/>
              </a:defRPr>
            </a:lvl4pPr>
            <a:lvl5pPr>
              <a:buClr>
                <a:srgbClr val="095AA6"/>
              </a:buClr>
              <a:buFont typeface="Wingdings" pitchFamily="2" charset="2"/>
              <a:buChar char="ü"/>
              <a:defRPr sz="1800"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 idx="13"/>
          </p:nvPr>
        </p:nvSpPr>
        <p:spPr>
          <a:xfrm>
            <a:off x="685800" y="457201"/>
            <a:ext cx="7772400" cy="95567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4"/>
          </p:nvPr>
        </p:nvSpPr>
        <p:spPr>
          <a:xfrm>
            <a:off x="685800" y="61722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5"/>
          </p:nvPr>
        </p:nvSpPr>
        <p:spPr>
          <a:xfrm>
            <a:off x="3124200" y="6172200"/>
            <a:ext cx="2895600" cy="4572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6"/>
          </p:nvPr>
        </p:nvSpPr>
        <p:spPr>
          <a:xfrm>
            <a:off x="6246813" y="6508750"/>
            <a:ext cx="596900" cy="3127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676DF9-D80F-4036-922A-9D07B1B5DA30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71771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0F05B8-7361-45C8-9394-EF27C8514F03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311836-0389-4DD5-9BA4-C4BEE1B07A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381328"/>
            <a:ext cx="6300192" cy="2160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140354"/>
            <a:ext cx="2771800" cy="4819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6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381328"/>
            <a:ext cx="6300192" cy="2160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5868144" y="6381328"/>
            <a:ext cx="648072" cy="216024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672B5E37-C31B-4391-83B6-8B0C6B81CA9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0" y="1196752"/>
            <a:ext cx="9144000" cy="72008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140354"/>
            <a:ext cx="2771800" cy="4819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381328"/>
            <a:ext cx="6300192" cy="2160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04" y="6165304"/>
            <a:ext cx="2772000" cy="4819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886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美吾華股份有限公司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>
              <a:buNone/>
            </a:pPr>
            <a:r>
              <a:rPr lang="zh-TW" altLang="en-US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股票代號</a:t>
            </a:r>
            <a:r>
              <a:rPr lang="en-US" altLang="zh-TW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(1731)</a:t>
            </a:r>
          </a:p>
          <a:p>
            <a:pPr algn="ctr">
              <a:buNone/>
            </a:pPr>
            <a:r>
              <a:rPr lang="en-US" altLang="zh-TW" sz="4800" b="1" dirty="0" smtClean="0">
                <a:latin typeface="微軟正黑體" pitchFamily="34" charset="-120"/>
                <a:ea typeface="微軟正黑體" pitchFamily="34" charset="-120"/>
              </a:rPr>
              <a:t>2019</a:t>
            </a:r>
            <a:r>
              <a:rPr lang="zh-TW" altLang="en-US" sz="4800" b="1" dirty="0" smtClean="0">
                <a:latin typeface="微軟正黑體" pitchFamily="34" charset="-120"/>
                <a:ea typeface="微軟正黑體" pitchFamily="34" charset="-120"/>
              </a:rPr>
              <a:t>年度法人說明會</a:t>
            </a:r>
            <a:endParaRPr lang="en-US" altLang="zh-TW" sz="4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r">
              <a:buNone/>
            </a:pPr>
            <a:endParaRPr lang="en-US" altLang="zh-TW" sz="2800" b="1" dirty="0" smtClean="0"/>
          </a:p>
          <a:p>
            <a:pPr algn="r">
              <a:buNone/>
            </a:pPr>
            <a:endParaRPr lang="en-US" altLang="zh-TW" sz="2000" b="1" dirty="0" smtClean="0"/>
          </a:p>
          <a:p>
            <a:pPr marL="457200" indent="-457200" algn="ctr">
              <a:buNone/>
            </a:pP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公司設立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1976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endParaRPr lang="en-US" altLang="zh-TW" sz="2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 algn="ctr">
              <a:buNone/>
            </a:pP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股票上市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2001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endParaRPr lang="en-US" altLang="zh-TW" sz="2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 algn="ctr">
              <a:buNone/>
            </a:pP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資本額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: NTD13.3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億</a:t>
            </a:r>
            <a:endParaRPr lang="en-US" altLang="zh-TW" sz="2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None/>
            </a:pP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                                     負責人</a:t>
            </a:r>
            <a:r>
              <a:rPr lang="en-US" altLang="zh-TW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李成家</a:t>
            </a:r>
            <a:endParaRPr lang="en-US" altLang="zh-TW" sz="2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None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                                                                                                   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None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                                                                                                   報告人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None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                                                                                                   賴育儒 總經理</a:t>
            </a:r>
            <a:endParaRPr lang="zh-TW" altLang="en-US" sz="2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14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45"/>
            <a:ext cx="9056919" cy="5291684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8694" y="5060868"/>
            <a:ext cx="657062" cy="129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5085185"/>
            <a:ext cx="63943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5089016"/>
            <a:ext cx="638600" cy="126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3635896" y="601063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82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馬卡龍</a:t>
            </a:r>
            <a:r>
              <a:rPr lang="en-US" altLang="zh-TW" dirty="0" smtClean="0">
                <a:solidFill>
                  <a:srgbClr val="82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en-US" dirty="0" smtClean="0">
                <a:solidFill>
                  <a:srgbClr val="82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新 </a:t>
            </a:r>
            <a:r>
              <a:rPr lang="en-US" altLang="zh-TW" dirty="0" smtClean="0">
                <a:solidFill>
                  <a:srgbClr val="82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</a:t>
            </a:r>
            <a:r>
              <a:rPr lang="zh-TW" altLang="en-US" dirty="0" smtClean="0">
                <a:solidFill>
                  <a:srgbClr val="82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色</a:t>
            </a:r>
            <a:endParaRPr lang="zh-TW" altLang="en-US" dirty="0">
              <a:solidFill>
                <a:srgbClr val="82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163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292082" y="548680"/>
            <a:ext cx="2880318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有辦髮系列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86853" y="548680"/>
            <a:ext cx="3298006" cy="64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zh-TW" sz="3600" dirty="0">
                <a:latin typeface="微軟正黑體" pitchFamily="34" charset="-120"/>
                <a:ea typeface="微軟正黑體" pitchFamily="34" charset="-120"/>
              </a:rPr>
              <a:t>經典香氛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系列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1134" y="3952983"/>
            <a:ext cx="35290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Pure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純戀精油系列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190697" y="3890936"/>
            <a:ext cx="2730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草本植萃系列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414986" y="3368208"/>
            <a:ext cx="2736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smtClean="0">
                <a:latin typeface="微軟正黑體" pitchFamily="34" charset="-120"/>
                <a:ea typeface="微軟正黑體" pitchFamily="34" charset="-120"/>
              </a:rPr>
              <a:t>靜</a:t>
            </a:r>
            <a:r>
              <a:rPr lang="zh-TW" altLang="en-US" sz="3200">
                <a:latin typeface="微軟正黑體" pitchFamily="34" charset="-120"/>
                <a:ea typeface="微軟正黑體" pitchFamily="34" charset="-120"/>
              </a:rPr>
              <a:t>靜</a:t>
            </a:r>
            <a:r>
              <a:rPr lang="zh-TW" altLang="en-US" sz="3200" smtClean="0">
                <a:latin typeface="微軟正黑體" pitchFamily="34" charset="-120"/>
                <a:ea typeface="微軟正黑體" pitchFamily="34" charset="-120"/>
              </a:rPr>
              <a:t>檀系列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8798"/>
            <a:ext cx="2880319" cy="20837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6" y="4602232"/>
            <a:ext cx="3098690" cy="167301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90936"/>
            <a:ext cx="2051607" cy="20739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18" y="4537758"/>
            <a:ext cx="2679192" cy="145694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6" y="1089040"/>
            <a:ext cx="3232300" cy="29261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6021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294"/>
          <a:stretch/>
        </p:blipFill>
        <p:spPr>
          <a:xfrm>
            <a:off x="13304" y="4149080"/>
            <a:ext cx="4054640" cy="220065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44624"/>
            <a:ext cx="5976664" cy="391763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39" y="44624"/>
            <a:ext cx="3409412" cy="25298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74" y="2708920"/>
            <a:ext cx="2261877" cy="197317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27" y="3588341"/>
            <a:ext cx="4716016" cy="25281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90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136900" y="92075"/>
            <a:ext cx="59515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TW" sz="3200" kern="100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法國</a:t>
            </a:r>
            <a:r>
              <a:rPr lang="en-US" altLang="zh-TW" sz="3200" kern="100" dirty="0" err="1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Mustela</a:t>
            </a:r>
            <a:r>
              <a:rPr lang="zh-TW" altLang="zh-TW" sz="3200" kern="100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『慕之恬廊』產品</a:t>
            </a:r>
            <a:endParaRPr lang="zh-TW" altLang="en-US" sz="3200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3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0825" y="344488"/>
            <a:ext cx="88931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美吾華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全通路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94841" y="1845246"/>
            <a:ext cx="273685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精        品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95536" y="2565103"/>
            <a:ext cx="273685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量        販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95536" y="3285382"/>
            <a:ext cx="273685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經銷婦嬰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95536" y="4005486"/>
            <a:ext cx="273685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超        市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396231" y="5445423"/>
            <a:ext cx="273685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電視購物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396231" y="1124744"/>
            <a:ext cx="273685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電        商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95536" y="4725343"/>
            <a:ext cx="273685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連鎖藥局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3779912" y="1845023"/>
            <a:ext cx="504056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屈臣氏   康是美  寶雅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3779912" y="2564904"/>
            <a:ext cx="504056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家樂福   大潤發  愛買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3779912" y="4005263"/>
            <a:ext cx="504056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全聯  三商家購  惠康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3779912" y="4725343"/>
            <a:ext cx="504056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大</a:t>
            </a: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樹 丁丁 </a:t>
            </a:r>
            <a:r>
              <a:rPr lang="zh-TW" altLang="en-US" sz="3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佑</a:t>
            </a: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全 啄木鳥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3779912" y="5445423"/>
            <a:ext cx="504056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東森   </a:t>
            </a:r>
            <a:r>
              <a:rPr lang="en-US" altLang="zh-TW" sz="32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momo</a:t>
            </a:r>
            <a:r>
              <a:rPr lang="en-US" altLang="zh-TW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3779912" y="1124744"/>
            <a:ext cx="504056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91APP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momo</a:t>
            </a:r>
            <a:r>
              <a:rPr lang="zh-TW" altLang="en-US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Pchome</a:t>
            </a:r>
            <a:r>
              <a:rPr lang="en-US" altLang="zh-TW" sz="2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Yahoo</a:t>
            </a:r>
            <a:endParaRPr lang="zh-TW" altLang="en-US" sz="24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3779912" y="3285183"/>
            <a:ext cx="5040560" cy="57626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各經銷商  </a:t>
            </a:r>
            <a:r>
              <a:rPr lang="en-US" altLang="zh-TW" sz="32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Baby Store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09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 descr="地图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03845"/>
            <a:ext cx="6912768" cy="54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390525" y="123825"/>
            <a:ext cx="7853363" cy="92868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4000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中國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市場 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經銷通路遍佈中國</a:t>
            </a:r>
          </a:p>
        </p:txBody>
      </p:sp>
      <p:pic>
        <p:nvPicPr>
          <p:cNvPr id="8" name="圖片 7" descr="201592412322376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700808"/>
            <a:ext cx="427282" cy="427282"/>
          </a:xfrm>
          <a:prstGeom prst="rect">
            <a:avLst/>
          </a:prstGeom>
        </p:spPr>
      </p:pic>
      <p:pic>
        <p:nvPicPr>
          <p:cNvPr id="9" name="圖片 8" descr="201592412322376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204864"/>
            <a:ext cx="355274" cy="355274"/>
          </a:xfrm>
          <a:prstGeom prst="rect">
            <a:avLst/>
          </a:prstGeom>
        </p:spPr>
      </p:pic>
      <p:pic>
        <p:nvPicPr>
          <p:cNvPr id="10" name="圖片 9" descr="201592412322376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996952"/>
            <a:ext cx="355274" cy="355274"/>
          </a:xfrm>
          <a:prstGeom prst="rect">
            <a:avLst/>
          </a:prstGeom>
        </p:spPr>
      </p:pic>
      <p:pic>
        <p:nvPicPr>
          <p:cNvPr id="11" name="圖片 10" descr="201592412322376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861048"/>
            <a:ext cx="355274" cy="3552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908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D:\105\105.7明細表\pg2 lyopholiz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1522413"/>
            <a:ext cx="331311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D:\105\105.7明細表\Bi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6992" y="2394043"/>
            <a:ext cx="3240360" cy="239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323528" y="476672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zh-TW" sz="3600" b="1" kern="10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醫藥</a:t>
            </a:r>
            <a:r>
              <a:rPr lang="zh-TW" altLang="en-US" sz="3600" b="1" kern="10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事業部產</a:t>
            </a:r>
            <a:r>
              <a:rPr lang="zh-TW" altLang="zh-TW" sz="3600" b="1" kern="10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品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559" name="Picture 4" descr="C:\Users\jean\Downloads\元氣豆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509120"/>
            <a:ext cx="2750788" cy="168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5" cstate="print"/>
          <a:srcRect b="69949"/>
          <a:stretch>
            <a:fillRect/>
          </a:stretch>
        </p:blipFill>
        <p:spPr bwMode="auto">
          <a:xfrm>
            <a:off x="758858" y="3475542"/>
            <a:ext cx="2948310" cy="66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2" descr="http://www.amcad.com.tw/image/index/banner/20140509055320953.jpeg"/>
          <p:cNvPicPr>
            <a:picLocks noChangeAspect="1" noChangeArrowheads="1"/>
          </p:cNvPicPr>
          <p:nvPr/>
        </p:nvPicPr>
        <p:blipFill>
          <a:blip r:embed="rId6" cstate="print"/>
          <a:srcRect l="15350" t="-5034" r="22438" b="4332"/>
          <a:stretch>
            <a:fillRect/>
          </a:stretch>
        </p:blipFill>
        <p:spPr bwMode="auto">
          <a:xfrm>
            <a:off x="755576" y="4149080"/>
            <a:ext cx="2921430" cy="20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jenny.lee\AppData\Local\Microsoft\Windows\Temporary Internet Files\Content.Outlook\ZTUCIDFZ\CASTA-out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846" y="548680"/>
            <a:ext cx="2520652" cy="22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7490387" y="3717032"/>
            <a:ext cx="1303663" cy="2317315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655458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w-toylibrary.org/images/taiw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52613"/>
            <a:ext cx="3024188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5508625" y="3141663"/>
            <a:ext cx="30956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2000"/>
              </a:lnSpc>
              <a:buClr>
                <a:srgbClr val="009DE0"/>
              </a:buClr>
              <a:buSzPct val="60000"/>
              <a:buFont typeface="Wingdings 2" pitchFamily="18" charset="2"/>
              <a:buNone/>
              <a:defRPr/>
            </a:pPr>
            <a:r>
              <a:rPr lang="fr-FR" altLang="zh-TW" sz="5000" dirty="0">
                <a:solidFill>
                  <a:srgbClr val="234586"/>
                </a:solidFill>
              </a:rPr>
              <a:t>5000</a:t>
            </a:r>
          </a:p>
          <a:p>
            <a:pPr>
              <a:defRPr/>
            </a:pPr>
            <a:r>
              <a:rPr lang="zh-TW" altLang="en-US" sz="2400" dirty="0">
                <a:solidFill>
                  <a:srgbClr val="095AA6"/>
                </a:solidFill>
                <a:latin typeface="微軟正黑體" pitchFamily="34" charset="-120"/>
                <a:ea typeface="微軟正黑體" pitchFamily="34" charset="-120"/>
              </a:rPr>
              <a:t>藥品及保健產品銷售至全台灣超過</a:t>
            </a:r>
            <a:r>
              <a:rPr lang="en-US" altLang="zh-TW" sz="2400" dirty="0">
                <a:solidFill>
                  <a:srgbClr val="095AA6"/>
                </a:solidFill>
                <a:latin typeface="微軟正黑體" pitchFamily="34" charset="-120"/>
                <a:ea typeface="微軟正黑體" pitchFamily="34" charset="-120"/>
              </a:rPr>
              <a:t>5000</a:t>
            </a:r>
            <a:r>
              <a:rPr lang="zh-TW" altLang="en-US" sz="2400" dirty="0">
                <a:solidFill>
                  <a:srgbClr val="095AA6"/>
                </a:solidFill>
                <a:latin typeface="微軟正黑體" pitchFamily="34" charset="-120"/>
                <a:ea typeface="微軟正黑體" pitchFamily="34" charset="-120"/>
              </a:rPr>
              <a:t>家區域醫院藥局及藥妝店</a:t>
            </a:r>
            <a:endParaRPr lang="en-US" altLang="zh-TW" sz="2400" dirty="0">
              <a:solidFill>
                <a:srgbClr val="095AA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5000"/>
              </a:lnSpc>
              <a:buClr>
                <a:srgbClr val="009DE0"/>
              </a:buClr>
              <a:buSzPct val="60000"/>
              <a:buFont typeface="Wingdings 2" pitchFamily="18" charset="2"/>
              <a:buNone/>
              <a:defRPr/>
            </a:pPr>
            <a:endParaRPr lang="fr-FR" altLang="zh-TW" sz="2000" dirty="0">
              <a:solidFill>
                <a:srgbClr val="009DE0"/>
              </a:solidFill>
            </a:endParaRPr>
          </a:p>
        </p:txBody>
      </p:sp>
      <p:sp>
        <p:nvSpPr>
          <p:cNvPr id="39940" name="矩形 5"/>
          <p:cNvSpPr>
            <a:spLocks noChangeArrowheads="1"/>
          </p:cNvSpPr>
          <p:nvPr/>
        </p:nvSpPr>
        <p:spPr bwMode="auto">
          <a:xfrm>
            <a:off x="366713" y="262607"/>
            <a:ext cx="8353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行銷遍及全台灣</a:t>
            </a:r>
            <a:endParaRPr lang="en-US" altLang="zh-TW" sz="3600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885B3E"/>
              </a:clrFrom>
              <a:clrTo>
                <a:srgbClr val="885B3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450" y="3986386"/>
            <a:ext cx="676275" cy="67627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869160"/>
            <a:ext cx="666750" cy="66675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426" y="5498554"/>
            <a:ext cx="666750" cy="66675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46770" y="3410322"/>
            <a:ext cx="576064" cy="576064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3573016"/>
            <a:ext cx="672976" cy="67297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885B3E"/>
              </a:clrFrom>
              <a:clrTo>
                <a:srgbClr val="885B3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02" y="3194298"/>
            <a:ext cx="504056" cy="50405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直線接點 15"/>
          <p:cNvCxnSpPr/>
          <p:nvPr/>
        </p:nvCxnSpPr>
        <p:spPr>
          <a:xfrm>
            <a:off x="4572000" y="1916113"/>
            <a:ext cx="0" cy="4465637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Damien Hirst: Pharmacy, part of Classified at Tate Britain"/>
          <p:cNvPicPr>
            <a:picLocks noChangeAspect="1" noChangeArrowheads="1"/>
          </p:cNvPicPr>
          <p:nvPr/>
        </p:nvPicPr>
        <p:blipFill>
          <a:blip r:embed="rId9" cstate="print"/>
          <a:srcRect l="32868" t="8217" r="26044" b="23610"/>
          <a:stretch>
            <a:fillRect/>
          </a:stretch>
        </p:blipFill>
        <p:spPr bwMode="auto">
          <a:xfrm>
            <a:off x="3131840" y="2132856"/>
            <a:ext cx="1157278" cy="115212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885B3E"/>
              </a:clrFrom>
              <a:clrTo>
                <a:srgbClr val="885B3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8558" y="1898154"/>
            <a:ext cx="524762" cy="53225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885B3E"/>
              </a:clrFrom>
              <a:clrTo>
                <a:srgbClr val="885B3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4365104"/>
            <a:ext cx="657225" cy="65722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885B3E"/>
              </a:clrFrom>
              <a:clrTo>
                <a:srgbClr val="885B3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6370" y="4562450"/>
            <a:ext cx="638175" cy="63817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885B3E"/>
              </a:clrFrom>
              <a:clrTo>
                <a:srgbClr val="885B3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6490" y="2618234"/>
            <a:ext cx="657225" cy="65722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885B3E"/>
              </a:clrFrom>
              <a:clrTo>
                <a:srgbClr val="885B3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4722" y="5426546"/>
            <a:ext cx="648072" cy="64807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954" name="向上箭號 18"/>
          <p:cNvSpPr>
            <a:spLocks noChangeArrowheads="1"/>
          </p:cNvSpPr>
          <p:nvPr/>
        </p:nvSpPr>
        <p:spPr bwMode="auto">
          <a:xfrm>
            <a:off x="7019925" y="2781300"/>
            <a:ext cx="484188" cy="977900"/>
          </a:xfrm>
          <a:prstGeom prst="up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12700" algn="ctr">
            <a:solidFill>
              <a:srgbClr val="4B4B4B"/>
            </a:solidFill>
            <a:round/>
            <a:headEnd/>
            <a:tailEnd/>
          </a:ln>
        </p:spPr>
        <p:txBody>
          <a:bodyPr/>
          <a:lstStyle/>
          <a:p>
            <a:pPr algn="ctr" defTabSz="673100">
              <a:defRPr/>
            </a:pPr>
            <a:endParaRPr lang="zh-TW" altLang="en-US" sz="2000" b="1">
              <a:solidFill>
                <a:srgbClr val="FF0000"/>
              </a:solidFill>
              <a:latin typeface="Bradley Hand ITC TT-Bold"/>
              <a:sym typeface="Bradley Hand ITC TT-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83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24346" y="2519164"/>
            <a:ext cx="6904038" cy="1557908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2E15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產業趨勢與重要策略</a:t>
            </a:r>
          </a:p>
        </p:txBody>
      </p:sp>
    </p:spTree>
    <p:extLst>
      <p:ext uri="{BB962C8B-B14F-4D97-AF65-F5344CB8AC3E}">
        <p14:creationId xmlns="" xmlns:p14="http://schemas.microsoft.com/office/powerpoint/2010/main" val="3255752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761456" y="485800"/>
            <a:ext cx="3610744" cy="1143000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產業趨勢</a:t>
            </a:r>
            <a:endParaRPr lang="zh-TW" altLang="en-US" sz="4000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消費者環保意識相對高，追求天然有機，訴求無硅、透明、植萃、時尚經濟的產品在市場獲得機會。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buClr>
                <a:srgbClr val="FF0000"/>
              </a:buClr>
              <a:buNone/>
            </a:pPr>
            <a:endParaRPr lang="en-US" altLang="zh-TW" sz="3600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電商通路成長快速，快銷 便利改變了消費者的購物習慣</a:t>
            </a: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。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zh-TW" altLang="zh-TW" sz="3600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zh-TW" altLang="en-US" sz="36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78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15616" y="1340768"/>
            <a:ext cx="7157864" cy="345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20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本資料除提供歷史信息外，部分內容若涉及未來展望的表述，因受到風險及不確定因素影響，實際結果與表述內容可能明顯不同，投資人應自行判斷與控制風險。</a:t>
            </a:r>
            <a:endParaRPr lang="en-US" altLang="zh-TW" sz="2400" b="1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marL="285750" indent="-285750" defTabSz="762000">
              <a:lnSpc>
                <a:spcPts val="2600"/>
              </a:lnSpc>
              <a:buFont typeface="Wingdings" charset="2"/>
              <a:buChar char="§"/>
              <a:defRPr/>
            </a:pPr>
            <a:endParaRPr lang="en-US" altLang="zh-TW" sz="2400" b="1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6302" y="548680"/>
            <a:ext cx="7805936" cy="4431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kern="1200" spc="-150" dirty="0">
                <a:ln w="3175">
                  <a:noFill/>
                </a:ln>
                <a:gradFill flip="none" rotWithShape="1">
                  <a:gsLst>
                    <a:gs pos="0">
                      <a:schemeClr val="accent1"/>
                    </a:gs>
                    <a:gs pos="8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0" lang="zh-TW" altLang="en-US" sz="32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免責</a:t>
            </a: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聲明</a:t>
            </a:r>
            <a:endParaRPr kumimoji="0" lang="zh-TW" altLang="en-US" sz="3200" b="1" dirty="0" smtClean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5796136" y="5949280"/>
            <a:ext cx="648072" cy="216024"/>
          </a:xfrm>
          <a:prstGeom prst="rect">
            <a:avLst/>
          </a:prstGeom>
        </p:spPr>
        <p:txBody>
          <a:bodyPr/>
          <a:lstStyle/>
          <a:p>
            <a:fld id="{672B5E37-C31B-4391-83B6-8B0C6B81CA95}" type="slidenum">
              <a:rPr lang="zh-TW" altLang="en-US" smtClean="0">
                <a:solidFill>
                  <a:srgbClr val="FFFFFF"/>
                </a:solidFill>
              </a:rPr>
              <a:pPr/>
              <a:t>2</a:t>
            </a:fld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82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23528" y="1484784"/>
            <a:ext cx="8712968" cy="4525963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全球醫療趨勢對於癌症之處理觀念逐漸由對抗醫學轉向全人照顧，因此癌症輔助治療市場亦愈趨重要。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高齡社會來臨，帶來醫療需求的新商機</a:t>
            </a: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。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0" indent="0">
              <a:buClr>
                <a:srgbClr val="FF0000"/>
              </a:buClr>
              <a:buNone/>
            </a:pPr>
            <a:endParaRPr lang="zh-TW" altLang="en-US" sz="36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28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 idx="13"/>
          </p:nvPr>
        </p:nvSpPr>
        <p:spPr>
          <a:xfrm>
            <a:off x="616024" y="260648"/>
            <a:ext cx="7772400" cy="955675"/>
          </a:xfrm>
        </p:spPr>
        <p:txBody>
          <a:bodyPr/>
          <a:lstStyle/>
          <a:p>
            <a:pPr>
              <a:defRPr/>
            </a:pPr>
            <a:r>
              <a:rPr lang="zh-TW" altLang="en-US" sz="4000" b="0" cap="all" dirty="0" smtClean="0">
                <a:solidFill>
                  <a:srgbClr val="002E15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重要策略</a:t>
            </a:r>
            <a:endParaRPr lang="en-US" altLang="zh-TW" sz="4000" b="0" cap="all" dirty="0" smtClean="0">
              <a:solidFill>
                <a:srgbClr val="002E15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1124744"/>
            <a:ext cx="9036496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從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B to B 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→ 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B to C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，自營通路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spcBef>
                <a:spcPts val="18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善用社群力量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spcBef>
                <a:spcPts val="18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參與式行銷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spcBef>
                <a:spcPts val="18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美吾髮</a:t>
            </a:r>
            <a:r>
              <a:rPr lang="en-US" altLang="zh-TW" sz="4000" baseline="30000" dirty="0" smtClean="0">
                <a:latin typeface="Symbol" pitchFamily="18" charset="2"/>
                <a:sym typeface="Symbol"/>
              </a:rPr>
              <a:t>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事業部與醫藥事業部的雙向融合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spcBef>
                <a:spcPts val="18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聚焦在集團的自有品牌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spcBef>
                <a:spcPts val="18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持續強化公司醫療資源與醫師醫院的強結合</a:t>
            </a:r>
            <a:endParaRPr lang="zh-TW" altLang="en-US" sz="3200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pic>
        <p:nvPicPr>
          <p:cNvPr id="6" name="圖片 5" descr="li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950578"/>
            <a:ext cx="2222695" cy="1118382"/>
          </a:xfrm>
          <a:prstGeom prst="rect">
            <a:avLst/>
          </a:prstGeom>
        </p:spPr>
      </p:pic>
      <p:pic>
        <p:nvPicPr>
          <p:cNvPr id="8" name="圖片 7" descr="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5448" y="2022586"/>
            <a:ext cx="980728" cy="980728"/>
          </a:xfrm>
          <a:prstGeom prst="rect">
            <a:avLst/>
          </a:prstGeom>
        </p:spPr>
      </p:pic>
      <p:pic>
        <p:nvPicPr>
          <p:cNvPr id="9" name="圖片 8" descr="wecha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1113" y="1950578"/>
            <a:ext cx="1099199" cy="10845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25" y="756661"/>
            <a:ext cx="1049371" cy="10493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50" y="756661"/>
            <a:ext cx="1045190" cy="10493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90" y="768485"/>
            <a:ext cx="1088163" cy="10375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697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24346" y="2519164"/>
            <a:ext cx="6904038" cy="1557908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2E15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財務資訊</a:t>
            </a:r>
          </a:p>
        </p:txBody>
      </p:sp>
    </p:spTree>
    <p:extLst>
      <p:ext uri="{BB962C8B-B14F-4D97-AF65-F5344CB8AC3E}">
        <p14:creationId xmlns="" xmlns:p14="http://schemas.microsoft.com/office/powerpoint/2010/main" val="4091669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67544" y="198091"/>
            <a:ext cx="8229600" cy="782637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財務報告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475657" y="1412776"/>
          <a:ext cx="7451783" cy="4536504"/>
        </p:xfrm>
        <a:graphic>
          <a:graphicData uri="http://schemas.openxmlformats.org/drawingml/2006/table">
            <a:tbl>
              <a:tblPr/>
              <a:tblGrid>
                <a:gridCol w="23469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63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86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0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89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8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科</a:t>
                      </a: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     </a:t>
                      </a:r>
                      <a:r>
                        <a:rPr lang="zh-TW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目</a:t>
                      </a:r>
                      <a:endParaRPr lang="zh-TW" sz="22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108.6.30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%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107.12.31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%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流動資產</a:t>
                      </a:r>
                      <a:endParaRPr lang="zh-TW" sz="22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1,569,135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57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1,479,263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55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非流動資產</a:t>
                      </a:r>
                      <a:endParaRPr lang="zh-TW" sz="22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1,198,970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43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1,193,615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45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資產總計</a:t>
                      </a:r>
                      <a:endParaRPr lang="zh-TW" sz="22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2,768,105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2,672,878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100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流動負債</a:t>
                      </a:r>
                      <a:endParaRPr lang="zh-TW" sz="22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720,086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26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645,846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24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非流動負債</a:t>
                      </a:r>
                      <a:endParaRPr lang="zh-TW" sz="22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321,046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12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307,605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12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負債合計</a:t>
                      </a:r>
                      <a:endParaRPr lang="zh-TW" sz="2200" kern="10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1,041,132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38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953,451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36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股本</a:t>
                      </a:r>
                      <a:endParaRPr lang="zh-TW" sz="2200" kern="10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1,329,152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48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1,329,152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50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資本公積</a:t>
                      </a:r>
                      <a:endParaRPr lang="zh-TW" sz="2200" kern="10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174,705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201,240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 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保留盈餘等</a:t>
                      </a:r>
                      <a:endParaRPr lang="zh-TW" sz="2200" kern="10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223,116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8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189,035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 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母公司權益合計</a:t>
                      </a:r>
                      <a:endParaRPr lang="zh-TW" sz="2200" kern="10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1,726,973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62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1,719,427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64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負債與權益總計</a:t>
                      </a:r>
                      <a:endParaRPr lang="zh-TW" sz="22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2,768,105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1290" algn="r">
                        <a:spcAft>
                          <a:spcPts val="0"/>
                        </a:spcAft>
                      </a:pPr>
                      <a:r>
                        <a:rPr lang="en-US" sz="2200" b="1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2,672,878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308304" y="940658"/>
            <a:ext cx="1440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1" lang="zh-TW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1" 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單位：新台幣仟元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552" y="83671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1" lang="zh-TW" altLang="zh-TW" sz="2400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一、簡明合併資產負債表</a:t>
            </a:r>
          </a:p>
        </p:txBody>
      </p:sp>
      <p:sp>
        <p:nvSpPr>
          <p:cNvPr id="6" name="橢圓 5"/>
          <p:cNvSpPr/>
          <p:nvPr/>
        </p:nvSpPr>
        <p:spPr>
          <a:xfrm>
            <a:off x="3707904" y="1772816"/>
            <a:ext cx="180020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9269" y="1484784"/>
            <a:ext cx="1403648" cy="7920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流動比率</a:t>
            </a:r>
            <a:r>
              <a:rPr lang="en-US" altLang="zh-TW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218%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營運資金</a:t>
            </a:r>
            <a:r>
              <a:rPr lang="en-US" altLang="zh-TW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8.5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億</a:t>
            </a:r>
            <a:endParaRPr lang="en-US" altLang="zh-TW" sz="1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財務結構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健全</a:t>
            </a:r>
            <a:endParaRPr lang="en-US" altLang="zh-TW" sz="1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9529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517692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二、簡明合併損益表</a:t>
            </a:r>
            <a:endParaRPr kumimoji="0" lang="zh-TW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246640" y="863260"/>
            <a:ext cx="1440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1" lang="zh-TW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1" 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單位：新台幣仟元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0091474"/>
              </p:ext>
            </p:extLst>
          </p:nvPr>
        </p:nvGraphicFramePr>
        <p:xfrm>
          <a:off x="577878" y="1276254"/>
          <a:ext cx="8142984" cy="4181664"/>
        </p:xfrm>
        <a:graphic>
          <a:graphicData uri="http://schemas.openxmlformats.org/drawingml/2006/table">
            <a:tbl>
              <a:tblPr/>
              <a:tblGrid>
                <a:gridCol w="1826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77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90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36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60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034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83578">
                <a:tc rowSpan="2">
                  <a:txBody>
                    <a:bodyPr/>
                    <a:lstStyle/>
                    <a:p>
                      <a:pPr marR="589915"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科目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108</a:t>
                      </a:r>
                      <a:r>
                        <a:rPr lang="zh-TW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年上半年度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107</a:t>
                      </a:r>
                      <a:r>
                        <a:rPr lang="zh-TW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年上半年度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增減率</a:t>
                      </a: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%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69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(A)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%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(B)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%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(A-B)/B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營 收 淨 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595,037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575,980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100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營 業 毛 利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357,835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335,282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58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營業費用及其他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(274,045)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(46) 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(257,547)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(45) 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營 業 淨 利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83,790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14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77,735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13 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8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營業外收支淨額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6,587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(7,701)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(1)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-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稅 前 損 益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90,377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15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70,034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12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29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稅 後 損 益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70,870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12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53,201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9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33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6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每 股 盈 餘</a:t>
                      </a: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(</a:t>
                      </a: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元</a:t>
                      </a:r>
                      <a:r>
                        <a:rPr lang="en-US" sz="1800" kern="100" dirty="0">
                          <a:latin typeface="微軟正黑體" pitchFamily="34" charset="-120"/>
                          <a:ea typeface="微軟正黑體" pitchFamily="34" charset="-120"/>
                          <a:cs typeface="Arial Unicode MS" pitchFamily="34" charset="-120"/>
                        </a:rPr>
                        <a:t>)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Arial Unicode MS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0.53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　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0.40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200" kern="10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　</a:t>
                      </a:r>
                      <a:endParaRPr lang="zh-CN" sz="22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5575" algn="r">
                        <a:spcAft>
                          <a:spcPts val="0"/>
                        </a:spcAft>
                      </a:pPr>
                      <a:r>
                        <a:rPr lang="en-US" sz="2200" kern="1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33</a:t>
                      </a:r>
                      <a:endParaRPr lang="zh-CN" sz="22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橢圓 4"/>
          <p:cNvSpPr/>
          <p:nvPr/>
        </p:nvSpPr>
        <p:spPr>
          <a:xfrm>
            <a:off x="3131840" y="5025870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橢圓 5"/>
          <p:cNvSpPr/>
          <p:nvPr/>
        </p:nvSpPr>
        <p:spPr>
          <a:xfrm>
            <a:off x="7915091" y="5050015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267744" y="5457918"/>
            <a:ext cx="1656184" cy="9361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EPS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0.53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元</a:t>
            </a:r>
            <a:endParaRPr lang="en-US" altLang="zh-TW" sz="1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比去年同期有兩位數成長</a:t>
            </a:r>
            <a:endParaRPr lang="en-US" altLang="zh-TW" sz="1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30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00113" y="2240865"/>
            <a:ext cx="604815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76200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公司</a:t>
            </a:r>
            <a:r>
              <a:rPr lang="zh-TW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簡介與業務說明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285750" indent="-285750" defTabSz="76200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zh-TW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產業趨勢與重要策略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285750" indent="-285750" defTabSz="76200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zh-TW" alt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財務資訊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19460" name="文字方塊 3"/>
          <p:cNvSpPr txBox="1">
            <a:spLocks noChangeArrowheads="1"/>
          </p:cNvSpPr>
          <p:nvPr/>
        </p:nvSpPr>
        <p:spPr bwMode="auto">
          <a:xfrm>
            <a:off x="827088" y="981075"/>
            <a:ext cx="13131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內容</a:t>
            </a:r>
          </a:p>
        </p:txBody>
      </p:sp>
    </p:spTree>
    <p:extLst>
      <p:ext uri="{BB962C8B-B14F-4D97-AF65-F5344CB8AC3E}">
        <p14:creationId xmlns="" xmlns:p14="http://schemas.microsoft.com/office/powerpoint/2010/main" val="1790831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223788" y="2422004"/>
            <a:ext cx="6732588" cy="1943100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公司簡介與業務說明</a:t>
            </a:r>
          </a:p>
        </p:txBody>
      </p:sp>
    </p:spTree>
    <p:extLst>
      <p:ext uri="{BB962C8B-B14F-4D97-AF65-F5344CB8AC3E}">
        <p14:creationId xmlns="" xmlns:p14="http://schemas.microsoft.com/office/powerpoint/2010/main" val="1992063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1C7383-F6C8-4CBC-A54C-48AA84FEC8BB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" y="188640"/>
            <a:ext cx="9144000" cy="66325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54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3325813"/>
            <a:ext cx="8964613" cy="2232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1" name="向右箭號 10"/>
          <p:cNvSpPr/>
          <p:nvPr/>
        </p:nvSpPr>
        <p:spPr>
          <a:xfrm>
            <a:off x="323850" y="3851275"/>
            <a:ext cx="8569325" cy="1079500"/>
          </a:xfrm>
          <a:prstGeom prst="rightArrow">
            <a:avLst/>
          </a:prstGeom>
          <a:solidFill>
            <a:srgbClr val="017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25475" y="3690938"/>
            <a:ext cx="1584325" cy="15843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543175" y="3690938"/>
            <a:ext cx="1685925" cy="15843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533900" y="3614738"/>
            <a:ext cx="1762125" cy="1614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6515100" y="3605213"/>
            <a:ext cx="1704975" cy="15843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752" name="標題 1"/>
          <p:cNvSpPr>
            <a:spLocks noGrp="1"/>
          </p:cNvSpPr>
          <p:nvPr>
            <p:ph type="title"/>
          </p:nvPr>
        </p:nvSpPr>
        <p:spPr>
          <a:xfrm>
            <a:off x="684213" y="332581"/>
            <a:ext cx="7559675" cy="792163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2E15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全功能整合</a:t>
            </a:r>
          </a:p>
        </p:txBody>
      </p: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933825"/>
            <a:ext cx="1038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7025" y="4006850"/>
            <a:ext cx="115252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r="8333"/>
          <a:stretch>
            <a:fillRect/>
          </a:stretch>
        </p:blipFill>
        <p:spPr bwMode="auto">
          <a:xfrm>
            <a:off x="4895850" y="3867150"/>
            <a:ext cx="10953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8" name="矩形 15"/>
          <p:cNvSpPr>
            <a:spLocks noChangeArrowheads="1"/>
          </p:cNvSpPr>
          <p:nvPr/>
        </p:nvSpPr>
        <p:spPr bwMode="auto">
          <a:xfrm>
            <a:off x="860425" y="5595938"/>
            <a:ext cx="903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研發</a:t>
            </a:r>
          </a:p>
        </p:txBody>
      </p:sp>
      <p:sp>
        <p:nvSpPr>
          <p:cNvPr id="45069" name="矩形 16"/>
          <p:cNvSpPr>
            <a:spLocks noChangeArrowheads="1"/>
          </p:cNvSpPr>
          <p:nvPr/>
        </p:nvSpPr>
        <p:spPr bwMode="auto">
          <a:xfrm>
            <a:off x="3068638" y="5614988"/>
            <a:ext cx="935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製造</a:t>
            </a:r>
          </a:p>
        </p:txBody>
      </p:sp>
      <p:sp>
        <p:nvSpPr>
          <p:cNvPr id="24590" name="矩形 17"/>
          <p:cNvSpPr>
            <a:spLocks noChangeArrowheads="1"/>
          </p:cNvSpPr>
          <p:nvPr/>
        </p:nvSpPr>
        <p:spPr bwMode="auto">
          <a:xfrm>
            <a:off x="4419600" y="5211340"/>
            <a:ext cx="208597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altLang="zh-TW" sz="2800" b="1" dirty="0">
              <a:solidFill>
                <a:srgbClr val="234586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algn="ctr">
              <a:defRPr/>
            </a:pPr>
            <a:r>
              <a:rPr lang="zh-TW" altLang="en-US" sz="2800" b="1" dirty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市場行銷</a:t>
            </a:r>
          </a:p>
        </p:txBody>
      </p:sp>
      <p:sp>
        <p:nvSpPr>
          <p:cNvPr id="45071" name="矩形 18"/>
          <p:cNvSpPr>
            <a:spLocks noChangeArrowheads="1"/>
          </p:cNvSpPr>
          <p:nvPr/>
        </p:nvSpPr>
        <p:spPr bwMode="auto">
          <a:xfrm>
            <a:off x="7013575" y="5624513"/>
            <a:ext cx="1001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rgbClr val="234586"/>
                </a:solidFill>
              </a:rPr>
              <a:t> </a:t>
            </a:r>
            <a:r>
              <a:rPr lang="zh-TW" altLang="en-US" sz="2800" b="1" dirty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銷售</a:t>
            </a:r>
          </a:p>
        </p:txBody>
      </p:sp>
      <p:pic>
        <p:nvPicPr>
          <p:cNvPr id="31760" name="Picture 1" descr="C:\Users\chloe.yeh\Desktop\company presentation\pic\logo\美吾髮logo(大圖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274763"/>
            <a:ext cx="23749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8950" y="3924300"/>
            <a:ext cx="11906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385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3"/>
          <p:cNvSpPr>
            <a:spLocks noGrp="1"/>
          </p:cNvSpPr>
          <p:nvPr>
            <p:ph type="title"/>
          </p:nvPr>
        </p:nvSpPr>
        <p:spPr>
          <a:xfrm>
            <a:off x="685800" y="312390"/>
            <a:ext cx="7631113" cy="668338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2E15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獲獎及榮譽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899593" y="1353915"/>
            <a:ext cx="60483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2000"/>
              </a:lnSpc>
              <a:buClr>
                <a:srgbClr val="009DE0"/>
              </a:buClr>
              <a:buSzPct val="60000"/>
              <a:buFont typeface="Wingdings 2" pitchFamily="18" charset="2"/>
              <a:buNone/>
              <a:defRPr/>
            </a:pPr>
            <a:r>
              <a:rPr lang="zh-TW" altLang="en-US" sz="4000" dirty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台灣精品</a:t>
            </a:r>
            <a:endParaRPr lang="fr-FR" sz="4000" dirty="0">
              <a:solidFill>
                <a:srgbClr val="234586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2E1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染髮劑及洗沐用品</a:t>
            </a:r>
          </a:p>
          <a:p>
            <a:pPr>
              <a:lnSpc>
                <a:spcPct val="85000"/>
              </a:lnSpc>
              <a:buClr>
                <a:srgbClr val="009DE0"/>
              </a:buClr>
              <a:buSzPct val="60000"/>
              <a:buFont typeface="Wingdings 2" pitchFamily="18" charset="2"/>
              <a:buNone/>
              <a:defRPr/>
            </a:pPr>
            <a:endParaRPr lang="fr-FR" sz="2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5364" name="Picture 2" descr="\\192.168.1.98\部門\Project_企劃部\得獎獎盃&amp; ISO證書\台灣精品\台灣精品2011年_19屆\台灣精品獎2011_logo\2011-Standard-Size_標準型.jpg"/>
          <p:cNvPicPr>
            <a:picLocks noChangeAspect="1" noChangeArrowheads="1"/>
          </p:cNvPicPr>
          <p:nvPr/>
        </p:nvPicPr>
        <p:blipFill>
          <a:blip r:embed="rId2" cstate="print"/>
          <a:srcRect l="56020" t="42691" r="38646" b="46635"/>
          <a:stretch>
            <a:fillRect/>
          </a:stretch>
        </p:blipFill>
        <p:spPr bwMode="auto">
          <a:xfrm>
            <a:off x="683568" y="1196752"/>
            <a:ext cx="9715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D:\02_口碑(FB粉絲團)\Milestone\百大品牌 Logo與獎盃\A03標誌英文組合.jpg"/>
          <p:cNvPicPr>
            <a:picLocks noChangeAspect="1" noChangeArrowheads="1"/>
          </p:cNvPicPr>
          <p:nvPr/>
        </p:nvPicPr>
        <p:blipFill>
          <a:blip r:embed="rId3" cstate="print"/>
          <a:srcRect l="26476" t="18655" r="60086" b="52859"/>
          <a:stretch>
            <a:fillRect/>
          </a:stretch>
        </p:blipFill>
        <p:spPr bwMode="auto">
          <a:xfrm>
            <a:off x="4476105" y="1268934"/>
            <a:ext cx="8159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5580459" y="1346945"/>
            <a:ext cx="3384029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2000"/>
              </a:lnSpc>
              <a:buClr>
                <a:srgbClr val="009DE0"/>
              </a:buClr>
              <a:buSzPct val="60000"/>
              <a:buFont typeface="Wingdings 2" pitchFamily="18" charset="2"/>
              <a:buNone/>
              <a:defRPr/>
            </a:pPr>
            <a:r>
              <a:rPr lang="zh-TW" altLang="en-US" sz="4000" dirty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台灣百大品牌</a:t>
            </a:r>
          </a:p>
          <a:p>
            <a:pPr>
              <a:defRPr/>
            </a:pPr>
            <a:r>
              <a:rPr lang="zh-TW" altLang="en-US" sz="2000" dirty="0">
                <a:solidFill>
                  <a:srgbClr val="002E15"/>
                </a:solidFill>
                <a:effectLst/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同業唯一獲得此殊榮</a:t>
            </a:r>
            <a:endParaRPr lang="en-US" altLang="zh-TW" sz="2000" dirty="0">
              <a:solidFill>
                <a:srgbClr val="002E15"/>
              </a:solidFill>
              <a:effectLst/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443" y="2687315"/>
            <a:ext cx="87947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Rectangle 4"/>
          <p:cNvSpPr>
            <a:spLocks noChangeArrowheads="1"/>
          </p:cNvSpPr>
          <p:nvPr/>
        </p:nvSpPr>
        <p:spPr bwMode="auto">
          <a:xfrm>
            <a:off x="1907481" y="2687315"/>
            <a:ext cx="280853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2000"/>
              </a:lnSpc>
              <a:buClr>
                <a:srgbClr val="009DE0"/>
              </a:buClr>
              <a:buSzPct val="60000"/>
              <a:buFont typeface="Wingdings 2" pitchFamily="18" charset="2"/>
              <a:buNone/>
              <a:defRPr/>
            </a:pPr>
            <a:r>
              <a:rPr lang="zh-TW" altLang="en-US" sz="4000" dirty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信譽品牌</a:t>
            </a:r>
            <a:endParaRPr lang="fr-FR" sz="4000" dirty="0">
              <a:solidFill>
                <a:srgbClr val="234586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defRPr/>
            </a:pPr>
            <a:r>
              <a:rPr lang="zh-TW" altLang="en-US" sz="2000" dirty="0">
                <a:solidFill>
                  <a:srgbClr val="002E15"/>
                </a:solidFill>
                <a:effectLst/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連續四年讀者文摘評選</a:t>
            </a:r>
            <a:endParaRPr lang="en-US" altLang="zh-TW" sz="2000" dirty="0">
              <a:solidFill>
                <a:srgbClr val="002E15"/>
              </a:solidFill>
              <a:effectLst/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3561" name="Rectangle 4"/>
          <p:cNvSpPr>
            <a:spLocks noChangeArrowheads="1"/>
          </p:cNvSpPr>
          <p:nvPr/>
        </p:nvSpPr>
        <p:spPr bwMode="auto">
          <a:xfrm>
            <a:off x="5724128" y="2779777"/>
            <a:ext cx="1728415" cy="9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2000"/>
              </a:lnSpc>
              <a:buClr>
                <a:srgbClr val="009DE0"/>
              </a:buClr>
              <a:buSzPct val="60000"/>
              <a:defRPr/>
            </a:pPr>
            <a:r>
              <a:rPr lang="en-US" altLang="zh-TW" sz="4000" b="1" dirty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GMP</a:t>
            </a:r>
          </a:p>
          <a:p>
            <a:pPr>
              <a:lnSpc>
                <a:spcPct val="82000"/>
              </a:lnSpc>
              <a:buClr>
                <a:srgbClr val="009DE0"/>
              </a:buClr>
              <a:buSzPct val="60000"/>
              <a:defRPr/>
            </a:pPr>
            <a:r>
              <a:rPr lang="en-US" altLang="zh-TW" sz="2000" dirty="0">
                <a:solidFill>
                  <a:srgbClr val="009DE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endParaRPr lang="zh-TW" altLang="en-US" sz="2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defRPr/>
            </a:pPr>
            <a:endParaRPr lang="en-US" altLang="zh-TW" sz="2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ct val="85000"/>
              </a:lnSpc>
              <a:buClr>
                <a:srgbClr val="009DE0"/>
              </a:buClr>
              <a:buSzPct val="60000"/>
              <a:defRPr/>
            </a:pPr>
            <a:endParaRPr lang="zh-TW" altLang="en-US" sz="2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ct val="85000"/>
              </a:lnSpc>
              <a:buClr>
                <a:srgbClr val="009DE0"/>
              </a:buClr>
              <a:buSzPct val="60000"/>
              <a:buFont typeface="Wingdings 2" pitchFamily="18" charset="2"/>
              <a:buNone/>
              <a:defRPr/>
            </a:pPr>
            <a:endParaRPr lang="fr-FR" altLang="zh-TW" sz="2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5370" name="Picture 5" descr="http://www.technologyed.com/courses/c165/gm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603" y="2657714"/>
            <a:ext cx="897536" cy="89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 descr="國家品質標章.jpg"/>
          <p:cNvPicPr>
            <a:picLocks noChangeAspect="1"/>
          </p:cNvPicPr>
          <p:nvPr/>
        </p:nvPicPr>
        <p:blipFill>
          <a:blip r:embed="rId6" cstate="print"/>
          <a:srcRect l="15350" t="13086" r="12201" b="21946"/>
          <a:stretch>
            <a:fillRect/>
          </a:stretch>
        </p:blipFill>
        <p:spPr>
          <a:xfrm>
            <a:off x="683568" y="3999621"/>
            <a:ext cx="978108" cy="935582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71952" y="4079869"/>
            <a:ext cx="482453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2000"/>
              </a:lnSpc>
              <a:buClr>
                <a:srgbClr val="009DE0"/>
              </a:buClr>
              <a:buSzPct val="60000"/>
              <a:defRPr/>
            </a:pPr>
            <a:r>
              <a:rPr lang="en-US" altLang="zh-TW" sz="4000" dirty="0" smtClean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SNQ</a:t>
            </a:r>
            <a:r>
              <a:rPr lang="zh-TW" altLang="en-US" sz="4000" dirty="0" smtClean="0">
                <a:solidFill>
                  <a:srgbClr val="234586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國家品質標章</a:t>
            </a:r>
            <a:endParaRPr lang="en-US" altLang="zh-TW" sz="4000" dirty="0" smtClean="0">
              <a:solidFill>
                <a:srgbClr val="234586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ct val="82000"/>
              </a:lnSpc>
              <a:buClr>
                <a:srgbClr val="009DE0"/>
              </a:buClr>
              <a:buSzPct val="60000"/>
              <a:defRPr/>
            </a:pPr>
            <a:r>
              <a:rPr lang="zh-TW" altLang="en-US" sz="2000" dirty="0" smtClean="0">
                <a:solidFill>
                  <a:srgbClr val="002E1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同業唯一獲得此殊榮</a:t>
            </a:r>
            <a:endParaRPr lang="en-US" altLang="zh-TW" sz="2000" dirty="0" smtClean="0">
              <a:solidFill>
                <a:srgbClr val="002E15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ct val="82000"/>
              </a:lnSpc>
              <a:buClr>
                <a:srgbClr val="009DE0"/>
              </a:buClr>
              <a:buSzPct val="60000"/>
              <a:defRPr/>
            </a:pPr>
            <a:endParaRPr lang="zh-TW" altLang="en-US" sz="4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defRPr/>
            </a:pPr>
            <a:endParaRPr lang="en-US" altLang="zh-TW" sz="2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ct val="85000"/>
              </a:lnSpc>
              <a:buClr>
                <a:srgbClr val="009DE0"/>
              </a:buClr>
              <a:buSzPct val="60000"/>
              <a:defRPr/>
            </a:pPr>
            <a:endParaRPr lang="zh-TW" altLang="en-US" sz="2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ct val="85000"/>
              </a:lnSpc>
              <a:buClr>
                <a:srgbClr val="009DE0"/>
              </a:buClr>
              <a:buSzPct val="60000"/>
              <a:buFont typeface="Wingdings 2" pitchFamily="18" charset="2"/>
              <a:buNone/>
              <a:defRPr/>
            </a:pPr>
            <a:endParaRPr lang="fr-FR" altLang="zh-TW" sz="2000" dirty="0">
              <a:solidFill>
                <a:srgbClr val="009DE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26" name="Picture 2" descr="https://lh5.googleusercontent.com/SCFkniShOT0HIvTKZyvggrQvUmHvWvgixdSXFTIn7bRopD2gKmUOEm3fDa7LOb3yR3lHqsz8Tl-5T2J_YLszKPH9nVETLtIX7AyG5T4ZlkhgN00YVWX45gNpytpbl_QHgjLILmaZs1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92" r="11460"/>
          <a:stretch/>
        </p:blipFill>
        <p:spPr bwMode="auto">
          <a:xfrm>
            <a:off x="4462731" y="5125073"/>
            <a:ext cx="1115279" cy="1149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BBZE-4ByPHa96IHAh4iRBYG49OLC6semvJpxF1XehtpeGRdwZ6iTiVbXFbXjqnuQdLj52_XKLWgy8wJz931iu81r5zFOWDckzJnRquy3aEmrp7GY4zjHlCZL5f1I0h4fnFrkLU8Car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47" y="5191311"/>
            <a:ext cx="1115278" cy="1083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g8Xq43wS1fTjxT5FDpnmlO-5w6q-CfFgwOqLAuvp5vV3SDFdRJD_H3jbsG6Y6rSNB6PU9tuHmXpbTWMg8k27qvcibosToj4R0pVzrJuz4iex7VVfseO8atkI7vrUskrTo0wBi_IMwO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03" t="15774" r="6761" b="8868"/>
          <a:stretch/>
        </p:blipFill>
        <p:spPr bwMode="auto">
          <a:xfrm>
            <a:off x="611560" y="5102741"/>
            <a:ext cx="1260392" cy="1260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43" y="5178241"/>
            <a:ext cx="1169277" cy="11093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40" y="5324447"/>
            <a:ext cx="1798885" cy="86496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56" y="5089279"/>
            <a:ext cx="991900" cy="991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364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8" y="116632"/>
            <a:ext cx="8590362" cy="60672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5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845"/>
          <a:stretch/>
        </p:blipFill>
        <p:spPr>
          <a:xfrm>
            <a:off x="-1557" y="591732"/>
            <a:ext cx="4933597" cy="5357548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283968" y="764704"/>
            <a:ext cx="4536504" cy="6395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rgbClr val="820000"/>
                </a:solidFill>
              </a:rPr>
              <a:t>美吾髮</a:t>
            </a:r>
            <a:r>
              <a:rPr lang="en-US" altLang="zh-TW" sz="1600" b="1" baseline="30000" dirty="0">
                <a:solidFill>
                  <a:srgbClr val="820000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2400" b="1" dirty="0" smtClean="0">
                <a:solidFill>
                  <a:srgbClr val="820000"/>
                </a:solidFill>
              </a:rPr>
              <a:t>植萃染髮霜系列</a:t>
            </a:r>
            <a:endParaRPr lang="zh-TW" altLang="en-US" sz="2400" b="1" dirty="0">
              <a:solidFill>
                <a:srgbClr val="820000"/>
              </a:solidFill>
            </a:endParaRPr>
          </a:p>
        </p:txBody>
      </p:sp>
      <p:pic>
        <p:nvPicPr>
          <p:cNvPr id="7" name="Picture 4" descr="ååè£¡å¯è½æ1 äººãå¾®ç¬ä¸­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1DFB9"/>
              </a:clrFrom>
              <a:clrTo>
                <a:srgbClr val="F1DFB9">
                  <a:alpha val="0"/>
                </a:srgbClr>
              </a:clrTo>
            </a:clrChange>
          </a:blip>
          <a:srcRect l="65483" t="24219" b="29063"/>
          <a:stretch>
            <a:fillRect/>
          </a:stretch>
        </p:blipFill>
        <p:spPr bwMode="auto">
          <a:xfrm rot="15904411">
            <a:off x="5739440" y="1746479"/>
            <a:ext cx="2272812" cy="4101599"/>
          </a:xfrm>
          <a:prstGeom prst="rect">
            <a:avLst/>
          </a:prstGeom>
          <a:noFill/>
        </p:spPr>
      </p:pic>
      <p:pic>
        <p:nvPicPr>
          <p:cNvPr id="9" name="圖片 8" descr="植の染5號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5111" y="4059458"/>
            <a:ext cx="1199810" cy="196583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355158" y="1186760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zh-TW" altLang="en-US" b="1" dirty="0" smtClean="0">
                <a:solidFill>
                  <a:srgbClr val="820000"/>
                </a:solidFill>
                <a:latin typeface="微軟正黑體" pitchFamily="34" charset="-120"/>
                <a:ea typeface="微軟正黑體" pitchFamily="34" charset="-120"/>
              </a:rPr>
              <a:t>配方溫和</a:t>
            </a:r>
            <a:r>
              <a:rPr lang="en-US" altLang="zh-TW" b="1" dirty="0" smtClean="0">
                <a:solidFill>
                  <a:srgbClr val="820000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b="1" dirty="0" smtClean="0">
                <a:solidFill>
                  <a:srgbClr val="820000"/>
                </a:solidFill>
                <a:latin typeface="微軟正黑體" pitchFamily="34" charset="-120"/>
                <a:ea typeface="微軟正黑體" pitchFamily="34" charset="-120"/>
              </a:rPr>
              <a:t>減少頭髮傷害</a:t>
            </a:r>
            <a:endParaRPr lang="en-US" altLang="zh-TW" b="1" dirty="0" smtClean="0">
              <a:solidFill>
                <a:srgbClr val="82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dirty="0" smtClean="0">
                <a:solidFill>
                  <a:srgbClr val="820000"/>
                </a:solidFill>
              </a:rPr>
              <a:t>植萃成分直接添加在染劑內，讓您染髮同時護髮</a:t>
            </a:r>
            <a:endParaRPr lang="en-US" altLang="zh-TW" sz="1600" dirty="0" smtClean="0">
              <a:solidFill>
                <a:srgbClr val="82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rgbClr val="820000"/>
              </a:solidFill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4445519" y="1916831"/>
            <a:ext cx="3912181" cy="714487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>
              <a:spcBef>
                <a:spcPct val="0"/>
              </a:spcBef>
            </a:pP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  <a:cs typeface="+mj-cs"/>
              </a:rPr>
              <a:t>獨家高滲透導色科技 更完美遮蓋白髮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>
              <a:spcBef>
                <a:spcPct val="0"/>
              </a:spcBef>
            </a:pP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植萃精華配方  染髮同時護髮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12" name="圖片 11" descr="美吾髮植優_5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059458"/>
            <a:ext cx="1215707" cy="199188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49" y="3923256"/>
            <a:ext cx="1418975" cy="21020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17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美吾華PPT(通用版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美吾華懷特生技集團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美吾華PPT(通用版)</Template>
  <TotalTime>860</TotalTime>
  <Words>701</Words>
  <Application>Microsoft Office PowerPoint</Application>
  <PresentationFormat>如螢幕大小 (4:3)</PresentationFormat>
  <Paragraphs>216</Paragraphs>
  <Slides>24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24</vt:i4>
      </vt:variant>
    </vt:vector>
  </HeadingPairs>
  <TitlesOfParts>
    <vt:vector size="27" baseType="lpstr">
      <vt:lpstr>美吾華PPT(通用版)</vt:lpstr>
      <vt:lpstr>自訂設計</vt:lpstr>
      <vt:lpstr>美吾華懷特生技集團PPT</vt:lpstr>
      <vt:lpstr>美吾華股份有限公司 </vt:lpstr>
      <vt:lpstr>投影片 2</vt:lpstr>
      <vt:lpstr>投影片 3</vt:lpstr>
      <vt:lpstr>公司簡介與業務說明</vt:lpstr>
      <vt:lpstr>投影片 5</vt:lpstr>
      <vt:lpstr>全功能整合</vt:lpstr>
      <vt:lpstr>獲獎及榮譽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產業趨勢與重要策略</vt:lpstr>
      <vt:lpstr>產業趨勢</vt:lpstr>
      <vt:lpstr>投影片 20</vt:lpstr>
      <vt:lpstr>重要策略</vt:lpstr>
      <vt:lpstr>財務資訊</vt:lpstr>
      <vt:lpstr>財務報告</vt:lpstr>
      <vt:lpstr>投影片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美吾華股份有限公司 </dc:title>
  <dc:creator>高鳳梅</dc:creator>
  <cp:lastModifiedBy>julie</cp:lastModifiedBy>
  <cp:revision>80</cp:revision>
  <cp:lastPrinted>2019-08-30T07:14:57Z</cp:lastPrinted>
  <dcterms:created xsi:type="dcterms:W3CDTF">2017-10-02T06:10:21Z</dcterms:created>
  <dcterms:modified xsi:type="dcterms:W3CDTF">2019-09-18T03:28:12Z</dcterms:modified>
</cp:coreProperties>
</file>